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8" r:id="rId3"/>
    <p:sldId id="259" r:id="rId4"/>
    <p:sldId id="263" r:id="rId5"/>
    <p:sldId id="261" r:id="rId6"/>
    <p:sldId id="265" r:id="rId7"/>
    <p:sldId id="267"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888"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049FE8-1A39-4F73-8791-C2D8B64BD269}" type="datetimeFigureOut">
              <a:rPr lang="en-US" smtClean="0"/>
              <a:t>12/20/2018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A46BEE-5574-412B-B498-3788E435FB52}" type="slidenum">
              <a:rPr lang="en-US" smtClean="0"/>
              <a:t>‹#›</a:t>
            </a:fld>
            <a:endParaRPr lang="en-US"/>
          </a:p>
        </p:txBody>
      </p:sp>
    </p:spTree>
    <p:extLst>
      <p:ext uri="{BB962C8B-B14F-4D97-AF65-F5344CB8AC3E}">
        <p14:creationId xmlns:p14="http://schemas.microsoft.com/office/powerpoint/2010/main" val="3904025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A46BEE-5574-412B-B498-3788E435FB52}" type="slidenum">
              <a:rPr lang="en-US" smtClean="0"/>
              <a:t>1</a:t>
            </a:fld>
            <a:endParaRPr lang="en-US"/>
          </a:p>
        </p:txBody>
      </p:sp>
    </p:spTree>
    <p:extLst>
      <p:ext uri="{BB962C8B-B14F-4D97-AF65-F5344CB8AC3E}">
        <p14:creationId xmlns:p14="http://schemas.microsoft.com/office/powerpoint/2010/main" val="11419822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t>2</a:t>
            </a:fld>
            <a:endParaRPr lang="en-US"/>
          </a:p>
        </p:txBody>
      </p:sp>
    </p:spTree>
    <p:extLst>
      <p:ext uri="{BB962C8B-B14F-4D97-AF65-F5344CB8AC3E}">
        <p14:creationId xmlns:p14="http://schemas.microsoft.com/office/powerpoint/2010/main" val="18951025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t>3</a:t>
            </a:fld>
            <a:endParaRPr lang="en-US"/>
          </a:p>
        </p:txBody>
      </p:sp>
    </p:spTree>
    <p:extLst>
      <p:ext uri="{BB962C8B-B14F-4D97-AF65-F5344CB8AC3E}">
        <p14:creationId xmlns:p14="http://schemas.microsoft.com/office/powerpoint/2010/main" val="3561872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t>4</a:t>
            </a:fld>
            <a:endParaRPr lang="en-US"/>
          </a:p>
        </p:txBody>
      </p:sp>
    </p:spTree>
    <p:extLst>
      <p:ext uri="{BB962C8B-B14F-4D97-AF65-F5344CB8AC3E}">
        <p14:creationId xmlns:p14="http://schemas.microsoft.com/office/powerpoint/2010/main" val="26407868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t>5</a:t>
            </a:fld>
            <a:endParaRPr lang="en-US"/>
          </a:p>
        </p:txBody>
      </p:sp>
    </p:spTree>
    <p:extLst>
      <p:ext uri="{BB962C8B-B14F-4D97-AF65-F5344CB8AC3E}">
        <p14:creationId xmlns:p14="http://schemas.microsoft.com/office/powerpoint/2010/main" val="1048988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t>6</a:t>
            </a:fld>
            <a:endParaRPr lang="en-US"/>
          </a:p>
        </p:txBody>
      </p:sp>
    </p:spTree>
    <p:extLst>
      <p:ext uri="{BB962C8B-B14F-4D97-AF65-F5344CB8AC3E}">
        <p14:creationId xmlns:p14="http://schemas.microsoft.com/office/powerpoint/2010/main" val="34262449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t>7</a:t>
            </a:fld>
            <a:endParaRPr lang="en-US"/>
          </a:p>
        </p:txBody>
      </p:sp>
    </p:spTree>
    <p:extLst>
      <p:ext uri="{BB962C8B-B14F-4D97-AF65-F5344CB8AC3E}">
        <p14:creationId xmlns:p14="http://schemas.microsoft.com/office/powerpoint/2010/main" val="40180982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12/20/2018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tiff"/><Relationship Id="rId4" Type="http://schemas.openxmlformats.org/officeDocument/2006/relationships/image" Target="../media/image4.tiff"/></Relationships>
</file>

<file path=ppt/slides/_rels/slide3.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tiff"/><Relationship Id="rId4" Type="http://schemas.openxmlformats.org/officeDocument/2006/relationships/image" Target="../media/image4.tiff"/></Relationships>
</file>

<file path=ppt/slides/_rels/slide4.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tiff"/><Relationship Id="rId4" Type="http://schemas.openxmlformats.org/officeDocument/2006/relationships/image" Target="../media/image4.tiff"/></Relationships>
</file>

<file path=ppt/slides/_rels/slide5.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tiff"/><Relationship Id="rId4" Type="http://schemas.openxmlformats.org/officeDocument/2006/relationships/image" Target="../media/image4.tiff"/></Relationships>
</file>

<file path=ppt/slides/_rels/slide6.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tiff"/><Relationship Id="rId4" Type="http://schemas.openxmlformats.org/officeDocument/2006/relationships/image" Target="../media/image4.tiff"/></Relationships>
</file>

<file path=ppt/slides/_rels/slide7.xml.rels><?xml version="1.0" encoding="UTF-8" standalone="yes"?>
<Relationships xmlns="http://schemas.openxmlformats.org/package/2006/relationships"><Relationship Id="rId3" Type="http://schemas.openxmlformats.org/officeDocument/2006/relationships/image" Target="../media/image3.tiff"/><Relationship Id="rId7"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5.tiff"/><Relationship Id="rId4" Type="http://schemas.openxmlformats.org/officeDocument/2006/relationships/image" Target="../media/image4.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1835" y="82295"/>
            <a:ext cx="8720329" cy="6693409"/>
          </a:xfrm>
          <a:prstGeom prst="rect">
            <a:avLst/>
          </a:prstGeom>
        </p:spPr>
      </p:pic>
      <p:sp>
        <p:nvSpPr>
          <p:cNvPr id="7" name="Subtitle 2"/>
          <p:cNvSpPr>
            <a:spLocks noGrp="1"/>
          </p:cNvSpPr>
          <p:nvPr>
            <p:ph type="subTitle" idx="1"/>
          </p:nvPr>
        </p:nvSpPr>
        <p:spPr>
          <a:xfrm>
            <a:off x="1237129" y="1709738"/>
            <a:ext cx="6400800" cy="1143000"/>
          </a:xfrm>
        </p:spPr>
        <p:txBody>
          <a:bodyPr>
            <a:normAutofit/>
          </a:bodyPr>
          <a:lstStyle/>
          <a:p>
            <a:r>
              <a:rPr lang="pt-PT" b="1" dirty="0" err="1">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WP5</a:t>
            </a:r>
            <a:r>
              <a:rPr lang="pt-PT" b="1" dirty="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 - </a:t>
            </a:r>
            <a:r>
              <a:rPr lang="en-GB" b="1" dirty="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Quality assurance and monitoring</a:t>
            </a:r>
            <a:endParaRPr lang="bs-Latn-BA" b="1" dirty="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endParaRPr>
          </a:p>
        </p:txBody>
      </p:sp>
      <p:sp>
        <p:nvSpPr>
          <p:cNvPr id="8" name="Title 1"/>
          <p:cNvSpPr txBox="1">
            <a:spLocks/>
          </p:cNvSpPr>
          <p:nvPr/>
        </p:nvSpPr>
        <p:spPr>
          <a:xfrm>
            <a:off x="551329" y="3200400"/>
            <a:ext cx="7772400" cy="838200"/>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PT" sz="1800" b="1" dirty="0" smtClean="0">
                <a:solidFill>
                  <a:schemeClr val="accent1">
                    <a:lumMod val="75000"/>
                  </a:schemeClr>
                </a:solidFill>
                <a:latin typeface="Calibri Light" pitchFamily="34" charset="0"/>
                <a:cs typeface="Calibri Light" pitchFamily="34" charset="0"/>
              </a:rPr>
              <a:t>Maria Manuela </a:t>
            </a:r>
            <a:r>
              <a:rPr lang="pt-PT" sz="1800" b="1" dirty="0" smtClean="0">
                <a:solidFill>
                  <a:schemeClr val="accent1">
                    <a:lumMod val="75000"/>
                  </a:schemeClr>
                </a:solidFill>
                <a:latin typeface="Calibri Light" pitchFamily="34" charset="0"/>
                <a:cs typeface="Calibri Light" pitchFamily="34" charset="0"/>
              </a:rPr>
              <a:t>Portela, Luís Ribeiro, Rodrigo Oliveira</a:t>
            </a:r>
            <a:endParaRPr lang="pt-PT" sz="1800" b="1" dirty="0" smtClean="0">
              <a:solidFill>
                <a:schemeClr val="accent1">
                  <a:lumMod val="75000"/>
                </a:schemeClr>
              </a:solidFill>
              <a:latin typeface="Calibri Light" pitchFamily="34" charset="0"/>
              <a:cs typeface="Calibri Light" pitchFamily="34" charset="0"/>
            </a:endParaRPr>
          </a:p>
          <a:p>
            <a:endParaRPr lang="sr-Latn-BA" sz="1800" dirty="0" smtClean="0">
              <a:solidFill>
                <a:schemeClr val="accent1">
                  <a:lumMod val="75000"/>
                </a:schemeClr>
              </a:solidFill>
              <a:latin typeface="Calibri Light" pitchFamily="34" charset="0"/>
              <a:cs typeface="Calibri Light" pitchFamily="34" charset="0"/>
            </a:endParaRPr>
          </a:p>
          <a:p>
            <a:r>
              <a:rPr lang="pt-PT" sz="1800" dirty="0" err="1" smtClean="0">
                <a:solidFill>
                  <a:schemeClr val="accent1">
                    <a:lumMod val="75000"/>
                  </a:schemeClr>
                </a:solidFill>
                <a:latin typeface="Calibri Light" pitchFamily="34" charset="0"/>
                <a:cs typeface="Calibri Light" pitchFamily="34" charset="0"/>
              </a:rPr>
              <a:t>Lisbon</a:t>
            </a:r>
            <a:r>
              <a:rPr lang="pt-PT" sz="1800" dirty="0" smtClean="0">
                <a:solidFill>
                  <a:schemeClr val="accent1">
                    <a:lumMod val="75000"/>
                  </a:schemeClr>
                </a:solidFill>
                <a:latin typeface="Calibri Light" pitchFamily="34" charset="0"/>
                <a:cs typeface="Calibri Light" pitchFamily="34" charset="0"/>
              </a:rPr>
              <a:t> </a:t>
            </a:r>
            <a:r>
              <a:rPr lang="pt-PT" sz="1800" dirty="0" err="1" smtClean="0">
                <a:solidFill>
                  <a:schemeClr val="accent1">
                    <a:lumMod val="75000"/>
                  </a:schemeClr>
                </a:solidFill>
                <a:latin typeface="Calibri Light" pitchFamily="34" charset="0"/>
                <a:cs typeface="Calibri Light" pitchFamily="34" charset="0"/>
              </a:rPr>
              <a:t>University</a:t>
            </a:r>
            <a:r>
              <a:rPr lang="pt-PT" sz="1800" dirty="0" smtClean="0">
                <a:solidFill>
                  <a:schemeClr val="accent1">
                    <a:lumMod val="75000"/>
                  </a:schemeClr>
                </a:solidFill>
                <a:latin typeface="Calibri Light" pitchFamily="34" charset="0"/>
                <a:cs typeface="Calibri Light" pitchFamily="34" charset="0"/>
              </a:rPr>
              <a:t>/Instituto Superior Técnico, UL/IST</a:t>
            </a:r>
            <a:endParaRPr lang="bs-Latn-BA" sz="1800" dirty="0">
              <a:solidFill>
                <a:schemeClr val="accent1">
                  <a:lumMod val="75000"/>
                </a:schemeClr>
              </a:solidFill>
              <a:latin typeface="Calibri Light" pitchFamily="34" charset="0"/>
              <a:cs typeface="Calibri Light" pitchFamily="34" charset="0"/>
            </a:endParaRPr>
          </a:p>
        </p:txBody>
      </p:sp>
      <p:sp>
        <p:nvSpPr>
          <p:cNvPr id="9" name="Title 1"/>
          <p:cNvSpPr txBox="1">
            <a:spLocks/>
          </p:cNvSpPr>
          <p:nvPr/>
        </p:nvSpPr>
        <p:spPr>
          <a:xfrm>
            <a:off x="551329" y="4267200"/>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smtClean="0">
                <a:solidFill>
                  <a:schemeClr val="accent1">
                    <a:lumMod val="75000"/>
                  </a:schemeClr>
                </a:solidFill>
                <a:latin typeface="Calibri Light" pitchFamily="34" charset="0"/>
                <a:cs typeface="Calibri Light" pitchFamily="34" charset="0"/>
              </a:rPr>
              <a:t>Kick-off meeting</a:t>
            </a:r>
            <a:r>
              <a:rPr lang="pt-PT" sz="1800" dirty="0" smtClean="0">
                <a:solidFill>
                  <a:schemeClr val="accent1">
                    <a:lumMod val="75000"/>
                  </a:schemeClr>
                </a:solidFill>
                <a:latin typeface="Calibri Light" pitchFamily="34" charset="0"/>
                <a:cs typeface="Calibri Light" pitchFamily="34" charset="0"/>
              </a:rPr>
              <a:t>, </a:t>
            </a:r>
            <a:r>
              <a:rPr lang="en-US" sz="1800" dirty="0" smtClean="0">
                <a:solidFill>
                  <a:schemeClr val="accent1">
                    <a:lumMod val="75000"/>
                  </a:schemeClr>
                </a:solidFill>
                <a:latin typeface="Calibri Light" pitchFamily="34" charset="0"/>
                <a:cs typeface="Calibri Light" pitchFamily="34" charset="0"/>
              </a:rPr>
              <a:t>University </a:t>
            </a:r>
            <a:r>
              <a:rPr lang="en-US" sz="1800" dirty="0">
                <a:solidFill>
                  <a:schemeClr val="accent1">
                    <a:lumMod val="75000"/>
                  </a:schemeClr>
                </a:solidFill>
                <a:latin typeface="Calibri Light" pitchFamily="34" charset="0"/>
                <a:cs typeface="Calibri Light" pitchFamily="34" charset="0"/>
              </a:rPr>
              <a:t>of </a:t>
            </a:r>
            <a:r>
              <a:rPr lang="en-US" sz="1800" dirty="0" err="1" smtClean="0">
                <a:solidFill>
                  <a:schemeClr val="accent1">
                    <a:lumMod val="75000"/>
                  </a:schemeClr>
                </a:solidFill>
                <a:latin typeface="Calibri Light" pitchFamily="34" charset="0"/>
                <a:cs typeface="Calibri Light" pitchFamily="34" charset="0"/>
              </a:rPr>
              <a:t>Niš</a:t>
            </a:r>
            <a:r>
              <a:rPr lang="en-US" sz="1800" dirty="0" smtClean="0">
                <a:solidFill>
                  <a:schemeClr val="accent1">
                    <a:lumMod val="75000"/>
                  </a:schemeClr>
                </a:solidFill>
                <a:latin typeface="Calibri Light" pitchFamily="34" charset="0"/>
                <a:cs typeface="Calibri Light" pitchFamily="34" charset="0"/>
              </a:rPr>
              <a:t> </a:t>
            </a:r>
            <a:r>
              <a:rPr lang="sr-Latn-BA" sz="1800" dirty="0" smtClean="0">
                <a:solidFill>
                  <a:schemeClr val="accent1">
                    <a:lumMod val="75000"/>
                  </a:schemeClr>
                </a:solidFill>
                <a:latin typeface="Calibri Light" pitchFamily="34" charset="0"/>
                <a:cs typeface="Calibri Light" pitchFamily="34" charset="0"/>
              </a:rPr>
              <a:t>/ </a:t>
            </a:r>
            <a:r>
              <a:rPr lang="pt-PT" sz="1800" dirty="0" smtClean="0">
                <a:solidFill>
                  <a:schemeClr val="accent1">
                    <a:lumMod val="75000"/>
                  </a:schemeClr>
                </a:solidFill>
                <a:latin typeface="Calibri Light" pitchFamily="34" charset="0"/>
                <a:cs typeface="Calibri Light" pitchFamily="34" charset="0"/>
              </a:rPr>
              <a:t>20-21 </a:t>
            </a:r>
            <a:r>
              <a:rPr lang="pt-PT" sz="1800" dirty="0" err="1" smtClean="0">
                <a:solidFill>
                  <a:schemeClr val="accent1">
                    <a:lumMod val="75000"/>
                  </a:schemeClr>
                </a:solidFill>
                <a:latin typeface="Calibri Light" pitchFamily="34" charset="0"/>
                <a:cs typeface="Calibri Light" pitchFamily="34" charset="0"/>
              </a:rPr>
              <a:t>December</a:t>
            </a:r>
            <a:r>
              <a:rPr lang="pt-PT" sz="1800" dirty="0" smtClean="0">
                <a:solidFill>
                  <a:schemeClr val="accent1">
                    <a:lumMod val="75000"/>
                  </a:schemeClr>
                </a:solidFill>
                <a:latin typeface="Calibri Light" pitchFamily="34" charset="0"/>
                <a:cs typeface="Calibri Light" pitchFamily="34" charset="0"/>
              </a:rPr>
              <a:t> 2018</a:t>
            </a:r>
            <a:endParaRPr lang="bs-Latn-BA" sz="1800" dirty="0">
              <a:solidFill>
                <a:schemeClr val="accent1">
                  <a:lumMod val="75000"/>
                </a:schemeClr>
              </a:solidFill>
              <a:latin typeface="Calibri Light" pitchFamily="34" charset="0"/>
              <a:cs typeface="Calibri Light" pitchFamily="34" charset="0"/>
            </a:endParaRPr>
          </a:p>
        </p:txBody>
      </p:sp>
      <p:pic>
        <p:nvPicPr>
          <p:cNvPr id="3" name="Picture 2"/>
          <p:cNvPicPr>
            <a:picLocks noChangeAspect="1"/>
          </p:cNvPicPr>
          <p:nvPr/>
        </p:nvPicPr>
        <p:blipFill rotWithShape="1">
          <a:blip r:embed="rId4" cstate="print">
            <a:extLst>
              <a:ext uri="{28A0092B-C50C-407E-A947-70E740481C1C}">
                <a14:useLocalDpi xmlns:a14="http://schemas.microsoft.com/office/drawing/2010/main" val="0"/>
              </a:ext>
            </a:extLst>
          </a:blip>
          <a:srcRect l="20098" t="33089" r="20100" b="32879"/>
          <a:stretch/>
        </p:blipFill>
        <p:spPr>
          <a:xfrm>
            <a:off x="273865" y="4903959"/>
            <a:ext cx="1012647" cy="407406"/>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grpSp>
        <p:nvGrpSpPr>
          <p:cNvPr id="2" name="Group 1"/>
          <p:cNvGrpSpPr/>
          <p:nvPr/>
        </p:nvGrpSpPr>
        <p:grpSpPr>
          <a:xfrm>
            <a:off x="609600" y="600547"/>
            <a:ext cx="8318794" cy="4674606"/>
            <a:chOff x="609600" y="600547"/>
            <a:chExt cx="8318794" cy="4674606"/>
          </a:xfrm>
        </p:grpSpPr>
        <p:sp>
          <p:nvSpPr>
            <p:cNvPr id="9" name="Subtitle 2"/>
            <p:cNvSpPr txBox="1">
              <a:spLocks/>
            </p:cNvSpPr>
            <p:nvPr/>
          </p:nvSpPr>
          <p:spPr>
            <a:xfrm>
              <a:off x="1600200" y="986135"/>
              <a:ext cx="5943600" cy="461665"/>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pt-PT" sz="2400" b="1" dirty="0" err="1"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WP5</a:t>
              </a:r>
              <a:r>
                <a:rPr lang="pt-PT" sz="2400"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 </a:t>
              </a:r>
              <a:r>
                <a:rPr lang="pt-PT" sz="2000"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a:t>
              </a:r>
              <a:r>
                <a:rPr lang="pt-PT" sz="2000" b="1" dirty="0" err="1"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according</a:t>
              </a:r>
              <a:r>
                <a:rPr lang="pt-PT" sz="2000"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 to </a:t>
              </a:r>
              <a:r>
                <a:rPr lang="pt-PT" sz="2000" b="1" dirty="0" err="1"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the</a:t>
              </a:r>
              <a:r>
                <a:rPr lang="pt-PT" sz="2000"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 </a:t>
              </a:r>
              <a:r>
                <a:rPr lang="pt-PT" sz="2000" b="1" dirty="0" err="1"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proposal</a:t>
              </a:r>
              <a:r>
                <a:rPr lang="pt-PT" sz="2000"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a:t>
              </a:r>
              <a:r>
                <a:rPr lang="pt-PT" sz="2400"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a:t>
              </a:r>
              <a:endParaRPr lang="bs-Latn-BA" sz="2400" b="1" dirty="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endParaRPr>
            </a:p>
          </p:txBody>
        </p:sp>
        <p:sp>
          <p:nvSpPr>
            <p:cNvPr id="3" name="TextBox 2"/>
            <p:cNvSpPr txBox="1"/>
            <p:nvPr/>
          </p:nvSpPr>
          <p:spPr>
            <a:xfrm>
              <a:off x="609600" y="1905000"/>
              <a:ext cx="7772400" cy="3370153"/>
            </a:xfrm>
            <a:prstGeom prst="rect">
              <a:avLst/>
            </a:prstGeom>
            <a:noFill/>
          </p:spPr>
          <p:txBody>
            <a:bodyPr wrap="square" rtlCol="0">
              <a:spAutoFit/>
            </a:bodyPr>
            <a:lstStyle/>
            <a:p>
              <a:pPr marL="285750" indent="-285750" algn="just">
                <a:lnSpc>
                  <a:spcPct val="150000"/>
                </a:lnSpc>
                <a:spcBef>
                  <a:spcPts val="1800"/>
                </a:spcBef>
                <a:buFont typeface="Wingdings" panose="05000000000000000000" pitchFamily="2" charset="2"/>
                <a:buChar char="ü"/>
              </a:pPr>
              <a:r>
                <a:rPr lang="en-US" b="1" dirty="0">
                  <a:solidFill>
                    <a:schemeClr val="tx2"/>
                  </a:solidFill>
                </a:rPr>
                <a:t>During the project life, the </a:t>
              </a:r>
              <a:r>
                <a:rPr lang="en-US" sz="2000" b="1" dirty="0">
                  <a:solidFill>
                    <a:schemeClr val="tx2"/>
                  </a:solidFill>
                  <a:effectLst>
                    <a:outerShdw blurRad="38100" dist="38100" dir="2700000" algn="tl">
                      <a:srgbClr val="000000">
                        <a:alpha val="43137"/>
                      </a:srgbClr>
                    </a:outerShdw>
                  </a:effectLst>
                </a:rPr>
                <a:t>quality control and monitoring of project</a:t>
              </a:r>
              <a:r>
                <a:rPr lang="en-US" b="1" dirty="0">
                  <a:solidFill>
                    <a:schemeClr val="tx2"/>
                  </a:solidFill>
                </a:rPr>
                <a:t>, master study </a:t>
              </a:r>
              <a:r>
                <a:rPr lang="en-US" b="1" dirty="0" err="1">
                  <a:solidFill>
                    <a:schemeClr val="tx2"/>
                  </a:solidFill>
                </a:rPr>
                <a:t>programmes</a:t>
              </a:r>
              <a:r>
                <a:rPr lang="en-US" b="1" dirty="0">
                  <a:solidFill>
                    <a:schemeClr val="tx2"/>
                  </a:solidFill>
                </a:rPr>
                <a:t> and educational trainings and dissemination of project results will be </a:t>
              </a:r>
              <a:r>
                <a:rPr lang="en-US" b="1" dirty="0" smtClean="0">
                  <a:solidFill>
                    <a:schemeClr val="tx2"/>
                  </a:solidFill>
                </a:rPr>
                <a:t>performed.</a:t>
              </a:r>
            </a:p>
            <a:p>
              <a:pPr marL="285750" indent="-285750" algn="just">
                <a:lnSpc>
                  <a:spcPct val="150000"/>
                </a:lnSpc>
                <a:spcBef>
                  <a:spcPts val="1800"/>
                </a:spcBef>
                <a:buFont typeface="Wingdings" panose="05000000000000000000" pitchFamily="2" charset="2"/>
                <a:buChar char="ü"/>
              </a:pPr>
              <a:r>
                <a:rPr lang="en-US" b="1" dirty="0" smtClean="0">
                  <a:solidFill>
                    <a:schemeClr val="tx2"/>
                  </a:solidFill>
                </a:rPr>
                <a:t>Quality </a:t>
              </a:r>
              <a:r>
                <a:rPr lang="en-US" b="1" dirty="0">
                  <a:solidFill>
                    <a:schemeClr val="tx2"/>
                  </a:solidFill>
                </a:rPr>
                <a:t>assurance and monitoring </a:t>
              </a:r>
              <a:r>
                <a:rPr lang="en-US" b="1" dirty="0" smtClean="0">
                  <a:solidFill>
                    <a:schemeClr val="tx2"/>
                  </a:solidFill>
                </a:rPr>
                <a:t>will </a:t>
              </a:r>
              <a:r>
                <a:rPr lang="en-US" b="1" dirty="0">
                  <a:solidFill>
                    <a:schemeClr val="tx2"/>
                  </a:solidFill>
                </a:rPr>
                <a:t>be based on </a:t>
              </a:r>
              <a:r>
                <a:rPr lang="en-US" sz="2000" b="1" dirty="0">
                  <a:solidFill>
                    <a:schemeClr val="tx2"/>
                  </a:solidFill>
                  <a:effectLst>
                    <a:outerShdw blurRad="38100" dist="38100" dir="2700000" algn="tl">
                      <a:srgbClr val="000000">
                        <a:alpha val="43137"/>
                      </a:srgbClr>
                    </a:outerShdw>
                  </a:effectLst>
                </a:rPr>
                <a:t>Quality and Assurance </a:t>
              </a:r>
              <a:r>
                <a:rPr lang="en-US" sz="2000" b="1" dirty="0" smtClean="0">
                  <a:solidFill>
                    <a:schemeClr val="tx2"/>
                  </a:solidFill>
                  <a:effectLst>
                    <a:outerShdw blurRad="38100" dist="38100" dir="2700000" algn="tl">
                      <a:srgbClr val="000000">
                        <a:alpha val="43137"/>
                      </a:srgbClr>
                    </a:outerShdw>
                  </a:effectLst>
                </a:rPr>
                <a:t>Plan </a:t>
              </a:r>
              <a:r>
                <a:rPr lang="en-US" b="1" dirty="0" smtClean="0">
                  <a:solidFill>
                    <a:schemeClr val="tx2"/>
                  </a:solidFill>
                </a:rPr>
                <a:t>and will developed </a:t>
              </a:r>
              <a:r>
                <a:rPr lang="en-US" sz="2000" b="1" dirty="0">
                  <a:solidFill>
                    <a:schemeClr val="tx2"/>
                  </a:solidFill>
                  <a:effectLst>
                    <a:outerShdw blurRad="38100" dist="38100" dir="2700000" algn="tl">
                      <a:srgbClr val="000000">
                        <a:alpha val="43137"/>
                      </a:srgbClr>
                    </a:outerShdw>
                  </a:effectLst>
                </a:rPr>
                <a:t>internal</a:t>
              </a:r>
              <a:r>
                <a:rPr lang="en-US" b="1" dirty="0">
                  <a:solidFill>
                    <a:schemeClr val="tx2"/>
                  </a:solidFill>
                </a:rPr>
                <a:t> and </a:t>
              </a:r>
              <a:r>
                <a:rPr lang="en-US" sz="2000" b="1" dirty="0">
                  <a:solidFill>
                    <a:schemeClr val="tx2"/>
                  </a:solidFill>
                  <a:effectLst>
                    <a:outerShdw blurRad="38100" dist="38100" dir="2700000" algn="tl">
                      <a:srgbClr val="000000">
                        <a:alpha val="43137"/>
                      </a:srgbClr>
                    </a:outerShdw>
                  </a:effectLst>
                </a:rPr>
                <a:t>external evaluation </a:t>
              </a:r>
              <a:r>
                <a:rPr lang="en-US" b="1" dirty="0">
                  <a:solidFill>
                    <a:schemeClr val="tx2"/>
                  </a:solidFill>
                </a:rPr>
                <a:t>procedures with focus on the building blocks of the quality measures (</a:t>
              </a:r>
              <a:r>
                <a:rPr lang="en-US" sz="1600" b="1" dirty="0">
                  <a:solidFill>
                    <a:schemeClr val="tx2"/>
                  </a:solidFill>
                </a:rPr>
                <a:t>quality indicators, check lists, corrective actions, quality reporting procedures</a:t>
              </a:r>
              <a:r>
                <a:rPr lang="en-US" b="1" dirty="0">
                  <a:solidFill>
                    <a:schemeClr val="tx2"/>
                  </a:solidFill>
                </a:rPr>
                <a:t>). </a:t>
              </a:r>
              <a:endParaRPr lang="en-US" b="1" dirty="0" smtClean="0">
                <a:solidFill>
                  <a:schemeClr val="tx2"/>
                </a:solidFill>
              </a:endParaRPr>
            </a:p>
          </p:txBody>
        </p:sp>
        <p:pic>
          <p:nvPicPr>
            <p:cNvPr id="12" name="Picture 11"/>
            <p:cNvPicPr>
              <a:picLocks noChangeAspect="1"/>
            </p:cNvPicPr>
            <p:nvPr/>
          </p:nvPicPr>
          <p:blipFill rotWithShape="1">
            <a:blip r:embed="rId6" cstate="print">
              <a:extLst>
                <a:ext uri="{28A0092B-C50C-407E-A947-70E740481C1C}">
                  <a14:useLocalDpi xmlns:a14="http://schemas.microsoft.com/office/drawing/2010/main" val="0"/>
                </a:ext>
              </a:extLst>
            </a:blip>
            <a:srcRect l="20098" t="33089" r="20100" b="32879"/>
            <a:stretch/>
          </p:blipFill>
          <p:spPr>
            <a:xfrm>
              <a:off x="8296747" y="600547"/>
              <a:ext cx="631647" cy="254123"/>
            </a:xfrm>
            <a:prstGeom prst="rect">
              <a:avLst/>
            </a:prstGeom>
          </p:spPr>
        </p:pic>
      </p:grpSp>
    </p:spTree>
    <p:extLst>
      <p:ext uri="{BB962C8B-B14F-4D97-AF65-F5344CB8AC3E}">
        <p14:creationId xmlns:p14="http://schemas.microsoft.com/office/powerpoint/2010/main" val="31884283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grpSp>
        <p:nvGrpSpPr>
          <p:cNvPr id="3" name="Group 2"/>
          <p:cNvGrpSpPr/>
          <p:nvPr/>
        </p:nvGrpSpPr>
        <p:grpSpPr>
          <a:xfrm>
            <a:off x="533400" y="600547"/>
            <a:ext cx="8394994" cy="5343053"/>
            <a:chOff x="533400" y="600547"/>
            <a:chExt cx="8394994" cy="5343053"/>
          </a:xfrm>
        </p:grpSpPr>
        <p:sp>
          <p:nvSpPr>
            <p:cNvPr id="9" name="TextBox 8"/>
            <p:cNvSpPr txBox="1"/>
            <p:nvPr/>
          </p:nvSpPr>
          <p:spPr>
            <a:xfrm>
              <a:off x="533400" y="1616262"/>
              <a:ext cx="8001000" cy="4327338"/>
            </a:xfrm>
            <a:prstGeom prst="rect">
              <a:avLst/>
            </a:prstGeom>
            <a:noFill/>
          </p:spPr>
          <p:txBody>
            <a:bodyPr wrap="square" rtlCol="0">
              <a:spAutoFit/>
            </a:bodyPr>
            <a:lstStyle/>
            <a:p>
              <a:pPr marL="285750" indent="-285750" algn="just">
                <a:lnSpc>
                  <a:spcPct val="110000"/>
                </a:lnSpc>
                <a:spcBef>
                  <a:spcPts val="1200"/>
                </a:spcBef>
                <a:buFont typeface="Wingdings" panose="05000000000000000000" pitchFamily="2" charset="2"/>
                <a:buChar char="ü"/>
              </a:pPr>
              <a:r>
                <a:rPr lang="en-US" b="1" dirty="0" smtClean="0">
                  <a:solidFill>
                    <a:schemeClr val="tx2"/>
                  </a:solidFill>
                </a:rPr>
                <a:t>The quality </a:t>
              </a:r>
              <a:r>
                <a:rPr lang="en-US" b="1" dirty="0">
                  <a:solidFill>
                    <a:schemeClr val="tx2"/>
                  </a:solidFill>
                </a:rPr>
                <a:t>assurance and monitoring will be performed as follows:</a:t>
              </a:r>
            </a:p>
            <a:p>
              <a:pPr marL="819150" indent="-457200" algn="just">
                <a:lnSpc>
                  <a:spcPct val="110000"/>
                </a:lnSpc>
                <a:spcBef>
                  <a:spcPts val="1200"/>
                </a:spcBef>
                <a:buAutoNum type="arabicParenR"/>
              </a:pPr>
              <a:r>
                <a:rPr lang="en-US" sz="2000" b="1" dirty="0" smtClean="0">
                  <a:solidFill>
                    <a:schemeClr val="tx2"/>
                  </a:solidFill>
                  <a:effectLst>
                    <a:outerShdw blurRad="38100" dist="38100" dir="2700000" algn="tl">
                      <a:srgbClr val="000000">
                        <a:alpha val="43137"/>
                      </a:srgbClr>
                    </a:outerShdw>
                  </a:effectLst>
                </a:rPr>
                <a:t>Internal </a:t>
              </a:r>
              <a:r>
                <a:rPr lang="en-US" sz="2000" b="1" dirty="0">
                  <a:solidFill>
                    <a:schemeClr val="tx2"/>
                  </a:solidFill>
                  <a:effectLst>
                    <a:outerShdw blurRad="38100" dist="38100" dir="2700000" algn="tl">
                      <a:srgbClr val="000000">
                        <a:alpha val="43137"/>
                      </a:srgbClr>
                    </a:outerShdw>
                  </a:effectLst>
                </a:rPr>
                <a:t>quality </a:t>
              </a:r>
              <a:r>
                <a:rPr lang="en-US" b="1" dirty="0">
                  <a:solidFill>
                    <a:schemeClr val="tx2"/>
                  </a:solidFill>
                </a:rPr>
                <a:t>assessment will include peer reviews performed by the </a:t>
              </a:r>
              <a:r>
                <a:rPr lang="en-US" sz="2000" b="1" dirty="0">
                  <a:solidFill>
                    <a:schemeClr val="tx2"/>
                  </a:solidFill>
                  <a:effectLst>
                    <a:outerShdw blurRad="38100" dist="38100" dir="2700000" algn="tl">
                      <a:srgbClr val="000000">
                        <a:alpha val="43137"/>
                      </a:srgbClr>
                    </a:outerShdw>
                  </a:effectLst>
                </a:rPr>
                <a:t>Quality Assurance Committee (</a:t>
              </a:r>
              <a:r>
                <a:rPr lang="en-US" sz="2000" b="1" dirty="0" err="1">
                  <a:solidFill>
                    <a:schemeClr val="tx2"/>
                  </a:solidFill>
                  <a:effectLst>
                    <a:outerShdw blurRad="38100" dist="38100" dir="2700000" algn="tl">
                      <a:srgbClr val="000000">
                        <a:alpha val="43137"/>
                      </a:srgbClr>
                    </a:outerShdw>
                  </a:effectLst>
                </a:rPr>
                <a:t>QAC</a:t>
              </a:r>
              <a:r>
                <a:rPr lang="en-US" sz="2000" b="1" dirty="0">
                  <a:solidFill>
                    <a:schemeClr val="tx2"/>
                  </a:solidFill>
                  <a:effectLst>
                    <a:outerShdw blurRad="38100" dist="38100" dir="2700000" algn="tl">
                      <a:srgbClr val="000000">
                        <a:alpha val="43137"/>
                      </a:srgbClr>
                    </a:outerShdw>
                  </a:effectLst>
                </a:rPr>
                <a:t>)</a:t>
              </a:r>
              <a:r>
                <a:rPr lang="en-US" b="1" dirty="0">
                  <a:solidFill>
                    <a:schemeClr val="tx2"/>
                  </a:solidFill>
                </a:rPr>
                <a:t> consisting of members from following partner </a:t>
              </a:r>
              <a:r>
                <a:rPr lang="en-US" b="1" dirty="0" err="1">
                  <a:solidFill>
                    <a:schemeClr val="tx2"/>
                  </a:solidFill>
                </a:rPr>
                <a:t>HEIs</a:t>
              </a:r>
              <a:r>
                <a:rPr lang="en-US" b="1" dirty="0">
                  <a:solidFill>
                    <a:schemeClr val="tx2"/>
                  </a:solidFill>
                </a:rPr>
                <a:t>: </a:t>
              </a:r>
              <a:r>
                <a:rPr lang="en-US" sz="2000" b="1" dirty="0">
                  <a:solidFill>
                    <a:schemeClr val="tx2"/>
                  </a:solidFill>
                  <a:effectLst>
                    <a:outerShdw blurRad="38100" dist="38100" dir="2700000" algn="tl">
                      <a:srgbClr val="000000">
                        <a:alpha val="43137"/>
                      </a:srgbClr>
                    </a:outerShdw>
                  </a:effectLst>
                </a:rPr>
                <a:t>Norwegian University of Life </a:t>
              </a:r>
              <a:r>
                <a:rPr lang="en-US" sz="2000" b="1" dirty="0">
                  <a:solidFill>
                    <a:schemeClr val="tx2"/>
                  </a:solidFill>
                  <a:effectLst>
                    <a:outerShdw blurRad="38100" dist="38100" dir="2700000" algn="tl">
                      <a:srgbClr val="000000">
                        <a:alpha val="43137"/>
                      </a:srgbClr>
                    </a:outerShdw>
                  </a:effectLst>
                </a:rPr>
                <a:t>Sciences</a:t>
              </a:r>
              <a:r>
                <a:rPr lang="en-US" b="1" dirty="0" smtClean="0">
                  <a:solidFill>
                    <a:schemeClr val="tx2"/>
                  </a:solidFill>
                </a:rPr>
                <a:t>, </a:t>
              </a:r>
              <a:r>
                <a:rPr lang="en-US" b="1" dirty="0" err="1" smtClean="0">
                  <a:solidFill>
                    <a:schemeClr val="tx2"/>
                  </a:solidFill>
                </a:rPr>
                <a:t>NMBU</a:t>
              </a:r>
              <a:r>
                <a:rPr lang="en-US" b="1" dirty="0">
                  <a:solidFill>
                    <a:schemeClr val="tx2"/>
                  </a:solidFill>
                </a:rPr>
                <a:t> (</a:t>
              </a:r>
              <a:r>
                <a:rPr lang="en-US" b="1" dirty="0" smtClean="0">
                  <a:solidFill>
                    <a:schemeClr val="tx2"/>
                  </a:solidFill>
                </a:rPr>
                <a:t>Norway), </a:t>
              </a:r>
              <a:r>
                <a:rPr lang="en-US" sz="2000" b="1" dirty="0">
                  <a:solidFill>
                    <a:schemeClr val="tx2"/>
                  </a:solidFill>
                  <a:effectLst>
                    <a:outerShdw blurRad="38100" dist="38100" dir="2700000" algn="tl">
                      <a:srgbClr val="000000">
                        <a:alpha val="43137"/>
                      </a:srgbClr>
                    </a:outerShdw>
                  </a:effectLst>
                </a:rPr>
                <a:t>University of Architecture, Civil Engineering and </a:t>
              </a:r>
              <a:r>
                <a:rPr lang="en-US" sz="2000" b="1" dirty="0">
                  <a:solidFill>
                    <a:schemeClr val="tx2"/>
                  </a:solidFill>
                  <a:effectLst>
                    <a:outerShdw blurRad="38100" dist="38100" dir="2700000" algn="tl">
                      <a:srgbClr val="000000">
                        <a:alpha val="43137"/>
                      </a:srgbClr>
                    </a:outerShdw>
                  </a:effectLst>
                </a:rPr>
                <a:t>Geodesy</a:t>
              </a:r>
              <a:r>
                <a:rPr lang="en-US" b="1" dirty="0" smtClean="0">
                  <a:solidFill>
                    <a:schemeClr val="tx2"/>
                  </a:solidFill>
                </a:rPr>
                <a:t>, </a:t>
              </a:r>
              <a:r>
                <a:rPr lang="en-US" b="1" dirty="0" err="1" smtClean="0">
                  <a:solidFill>
                    <a:schemeClr val="tx2"/>
                  </a:solidFill>
                </a:rPr>
                <a:t>UACEG</a:t>
              </a:r>
              <a:r>
                <a:rPr lang="en-US" b="1" dirty="0">
                  <a:solidFill>
                    <a:schemeClr val="tx2"/>
                  </a:solidFill>
                </a:rPr>
                <a:t> (</a:t>
              </a:r>
              <a:r>
                <a:rPr lang="en-US" b="1" dirty="0" smtClean="0">
                  <a:solidFill>
                    <a:schemeClr val="tx2"/>
                  </a:solidFill>
                </a:rPr>
                <a:t>Bulgaria), </a:t>
              </a:r>
              <a:r>
                <a:rPr lang="en-US" sz="2000" b="1" dirty="0">
                  <a:solidFill>
                    <a:schemeClr val="tx2"/>
                  </a:solidFill>
                  <a:effectLst>
                    <a:outerShdw blurRad="38100" dist="38100" dir="2700000" algn="tl">
                      <a:srgbClr val="000000">
                        <a:alpha val="43137"/>
                      </a:srgbClr>
                    </a:outerShdw>
                  </a:effectLst>
                </a:rPr>
                <a:t>University of Rijeka, Faculty of Civil </a:t>
              </a:r>
              <a:r>
                <a:rPr lang="en-US" sz="2000" b="1" dirty="0">
                  <a:solidFill>
                    <a:schemeClr val="tx2"/>
                  </a:solidFill>
                  <a:effectLst>
                    <a:outerShdw blurRad="38100" dist="38100" dir="2700000" algn="tl">
                      <a:srgbClr val="000000">
                        <a:alpha val="43137"/>
                      </a:srgbClr>
                    </a:outerShdw>
                  </a:effectLst>
                </a:rPr>
                <a:t>Engineering</a:t>
              </a:r>
              <a:r>
                <a:rPr lang="en-US" b="1" dirty="0" smtClean="0">
                  <a:solidFill>
                    <a:schemeClr val="tx2"/>
                  </a:solidFill>
                </a:rPr>
                <a:t>, </a:t>
              </a:r>
              <a:r>
                <a:rPr lang="en-US" b="1" dirty="0" err="1" smtClean="0">
                  <a:solidFill>
                    <a:schemeClr val="tx2"/>
                  </a:solidFill>
                </a:rPr>
                <a:t>UNIRIFCE</a:t>
              </a:r>
              <a:r>
                <a:rPr lang="en-US" b="1" dirty="0">
                  <a:solidFill>
                    <a:schemeClr val="tx2"/>
                  </a:solidFill>
                </a:rPr>
                <a:t> (</a:t>
              </a:r>
              <a:r>
                <a:rPr lang="en-US" b="1" dirty="0" smtClean="0">
                  <a:solidFill>
                    <a:schemeClr val="tx2"/>
                  </a:solidFill>
                </a:rPr>
                <a:t>Croatia), </a:t>
              </a:r>
              <a:r>
                <a:rPr lang="en-US" sz="2000" b="1" dirty="0">
                  <a:solidFill>
                    <a:schemeClr val="tx2"/>
                  </a:solidFill>
                  <a:effectLst>
                    <a:outerShdw blurRad="38100" dist="38100" dir="2700000" algn="tl">
                      <a:srgbClr val="000000">
                        <a:alpha val="43137"/>
                      </a:srgbClr>
                    </a:outerShdw>
                  </a:effectLst>
                </a:rPr>
                <a:t>University of Lisbon/</a:t>
              </a:r>
              <a:r>
                <a:rPr lang="en-US" sz="2000" b="1" dirty="0" err="1">
                  <a:solidFill>
                    <a:schemeClr val="tx2"/>
                  </a:solidFill>
                  <a:effectLst>
                    <a:outerShdw blurRad="38100" dist="38100" dir="2700000" algn="tl">
                      <a:srgbClr val="000000">
                        <a:alpha val="43137"/>
                      </a:srgbClr>
                    </a:outerShdw>
                  </a:effectLst>
                </a:rPr>
                <a:t>Instituto</a:t>
              </a:r>
              <a:r>
                <a:rPr lang="en-US" sz="2000" b="1" dirty="0">
                  <a:solidFill>
                    <a:schemeClr val="tx2"/>
                  </a:solidFill>
                  <a:effectLst>
                    <a:outerShdw blurRad="38100" dist="38100" dir="2700000" algn="tl">
                      <a:srgbClr val="000000">
                        <a:alpha val="43137"/>
                      </a:srgbClr>
                    </a:outerShdw>
                  </a:effectLst>
                </a:rPr>
                <a:t> Superior </a:t>
              </a:r>
              <a:r>
                <a:rPr lang="en-US" sz="2000" b="1" dirty="0" err="1">
                  <a:solidFill>
                    <a:schemeClr val="tx2"/>
                  </a:solidFill>
                  <a:effectLst>
                    <a:outerShdw blurRad="38100" dist="38100" dir="2700000" algn="tl">
                      <a:srgbClr val="000000">
                        <a:alpha val="43137"/>
                      </a:srgbClr>
                    </a:outerShdw>
                  </a:effectLst>
                </a:rPr>
                <a:t>Técnico</a:t>
              </a:r>
              <a:r>
                <a:rPr lang="en-US" b="1" dirty="0" smtClean="0">
                  <a:solidFill>
                    <a:schemeClr val="tx2"/>
                  </a:solidFill>
                </a:rPr>
                <a:t>, UL/IST (Portugal) as </a:t>
              </a:r>
              <a:r>
                <a:rPr lang="en-US" b="1" dirty="0">
                  <a:solidFill>
                    <a:schemeClr val="tx2"/>
                  </a:solidFill>
                </a:rPr>
                <a:t>a </a:t>
              </a:r>
              <a:r>
                <a:rPr lang="en-US" b="1" dirty="0" err="1">
                  <a:solidFill>
                    <a:schemeClr val="tx2"/>
                  </a:solidFill>
                </a:rPr>
                <a:t>WP5</a:t>
              </a:r>
              <a:r>
                <a:rPr lang="en-US" b="1" dirty="0">
                  <a:solidFill>
                    <a:schemeClr val="tx2"/>
                  </a:solidFill>
                </a:rPr>
                <a:t> Leader. </a:t>
              </a:r>
              <a:endParaRPr lang="en-US" b="1" dirty="0" smtClean="0">
                <a:solidFill>
                  <a:schemeClr val="tx2"/>
                </a:solidFill>
              </a:endParaRPr>
            </a:p>
            <a:p>
              <a:pPr marL="715963" indent="-354013" algn="just">
                <a:lnSpc>
                  <a:spcPct val="110000"/>
                </a:lnSpc>
                <a:spcBef>
                  <a:spcPts val="1200"/>
                </a:spcBef>
                <a:buFontTx/>
                <a:buAutoNum type="arabicParenR"/>
              </a:pPr>
              <a:r>
                <a:rPr lang="en-US" sz="2000" b="1" dirty="0" smtClean="0">
                  <a:solidFill>
                    <a:schemeClr val="tx2"/>
                  </a:solidFill>
                  <a:effectLst>
                    <a:outerShdw blurRad="38100" dist="38100" dir="2700000" algn="tl">
                      <a:srgbClr val="000000">
                        <a:alpha val="43137"/>
                      </a:srgbClr>
                    </a:outerShdw>
                  </a:effectLst>
                </a:rPr>
                <a:t>External </a:t>
              </a:r>
              <a:r>
                <a:rPr lang="en-US" sz="2000" b="1" dirty="0">
                  <a:solidFill>
                    <a:schemeClr val="tx2"/>
                  </a:solidFill>
                  <a:effectLst>
                    <a:outerShdw blurRad="38100" dist="38100" dir="2700000" algn="tl">
                      <a:srgbClr val="000000">
                        <a:alpha val="43137"/>
                      </a:srgbClr>
                    </a:outerShdw>
                  </a:effectLst>
                </a:rPr>
                <a:t>quality </a:t>
              </a:r>
              <a:r>
                <a:rPr lang="en-US" b="1" dirty="0">
                  <a:solidFill>
                    <a:schemeClr val="tx2"/>
                  </a:solidFill>
                </a:rPr>
                <a:t>assessment will be enabled through continuous presentation of the project activities and deliverables on the project website, as well as their publishing in public media (newspapers, journals, electronic media etc</a:t>
              </a:r>
              <a:r>
                <a:rPr lang="en-US" b="1" dirty="0" smtClean="0">
                  <a:solidFill>
                    <a:schemeClr val="tx2"/>
                  </a:solidFill>
                </a:rPr>
                <a:t>.).</a:t>
              </a:r>
              <a:endParaRPr lang="en-US" b="1" dirty="0">
                <a:solidFill>
                  <a:schemeClr val="tx2"/>
                </a:solidFill>
              </a:endParaRPr>
            </a:p>
          </p:txBody>
        </p:sp>
        <p:sp>
          <p:nvSpPr>
            <p:cNvPr id="12" name="Subtitle 2"/>
            <p:cNvSpPr txBox="1">
              <a:spLocks/>
            </p:cNvSpPr>
            <p:nvPr/>
          </p:nvSpPr>
          <p:spPr>
            <a:xfrm>
              <a:off x="1600200" y="986135"/>
              <a:ext cx="5943600" cy="461665"/>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pt-PT" sz="2400" b="1" dirty="0" err="1"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WP5</a:t>
              </a:r>
              <a:r>
                <a:rPr lang="pt-PT" sz="2400"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 </a:t>
              </a:r>
              <a:r>
                <a:rPr lang="pt-PT" sz="2000"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a:t>
              </a:r>
              <a:r>
                <a:rPr lang="pt-PT" sz="2000" b="1" dirty="0" err="1"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according</a:t>
              </a:r>
              <a:r>
                <a:rPr lang="pt-PT" sz="2000"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 to </a:t>
              </a:r>
              <a:r>
                <a:rPr lang="pt-PT" sz="2000" b="1" dirty="0" err="1"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the</a:t>
              </a:r>
              <a:r>
                <a:rPr lang="pt-PT" sz="2000"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 </a:t>
              </a:r>
              <a:r>
                <a:rPr lang="pt-PT" sz="2000" b="1" dirty="0" err="1"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proposal</a:t>
              </a:r>
              <a:r>
                <a:rPr lang="pt-PT" sz="2000"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a:t>
              </a:r>
              <a:r>
                <a:rPr lang="pt-PT" sz="2400"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a:t>
              </a:r>
              <a:endParaRPr lang="bs-Latn-BA" sz="2400" b="1" dirty="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endParaRPr>
            </a:p>
          </p:txBody>
        </p:sp>
        <p:pic>
          <p:nvPicPr>
            <p:cNvPr id="14" name="Picture 13"/>
            <p:cNvPicPr>
              <a:picLocks noChangeAspect="1"/>
            </p:cNvPicPr>
            <p:nvPr/>
          </p:nvPicPr>
          <p:blipFill rotWithShape="1">
            <a:blip r:embed="rId6" cstate="print">
              <a:extLst>
                <a:ext uri="{28A0092B-C50C-407E-A947-70E740481C1C}">
                  <a14:useLocalDpi xmlns:a14="http://schemas.microsoft.com/office/drawing/2010/main" val="0"/>
                </a:ext>
              </a:extLst>
            </a:blip>
            <a:srcRect l="20098" t="33089" r="20100" b="32879"/>
            <a:stretch/>
          </p:blipFill>
          <p:spPr>
            <a:xfrm>
              <a:off x="8296747" y="600547"/>
              <a:ext cx="631647" cy="254123"/>
            </a:xfrm>
            <a:prstGeom prst="rect">
              <a:avLst/>
            </a:prstGeom>
          </p:spPr>
        </p:pic>
      </p:grpSp>
    </p:spTree>
    <p:extLst>
      <p:ext uri="{BB962C8B-B14F-4D97-AF65-F5344CB8AC3E}">
        <p14:creationId xmlns:p14="http://schemas.microsoft.com/office/powerpoint/2010/main" val="30636486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grpSp>
        <p:nvGrpSpPr>
          <p:cNvPr id="2" name="Group 1"/>
          <p:cNvGrpSpPr/>
          <p:nvPr/>
        </p:nvGrpSpPr>
        <p:grpSpPr>
          <a:xfrm>
            <a:off x="533400" y="600547"/>
            <a:ext cx="8394994" cy="5524642"/>
            <a:chOff x="533400" y="600547"/>
            <a:chExt cx="8394994" cy="5524642"/>
          </a:xfrm>
        </p:grpSpPr>
        <p:sp>
          <p:nvSpPr>
            <p:cNvPr id="9" name="TextBox 8"/>
            <p:cNvSpPr txBox="1"/>
            <p:nvPr/>
          </p:nvSpPr>
          <p:spPr>
            <a:xfrm>
              <a:off x="533400" y="1616262"/>
              <a:ext cx="8001000" cy="4508927"/>
            </a:xfrm>
            <a:prstGeom prst="rect">
              <a:avLst/>
            </a:prstGeom>
            <a:noFill/>
          </p:spPr>
          <p:txBody>
            <a:bodyPr wrap="square" rtlCol="0">
              <a:spAutoFit/>
            </a:bodyPr>
            <a:lstStyle/>
            <a:p>
              <a:pPr algn="ctr">
                <a:lnSpc>
                  <a:spcPct val="110000"/>
                </a:lnSpc>
                <a:spcBef>
                  <a:spcPts val="1200"/>
                </a:spcBef>
              </a:pPr>
              <a:r>
                <a:rPr lang="en-US" sz="2400" b="1" dirty="0" smtClean="0">
                  <a:solidFill>
                    <a:schemeClr val="tx2"/>
                  </a:solidFill>
                  <a:effectLst>
                    <a:outerShdw blurRad="38100" dist="38100" dir="2700000" algn="tl">
                      <a:srgbClr val="000000">
                        <a:alpha val="43137"/>
                      </a:srgbClr>
                    </a:outerShdw>
                  </a:effectLst>
                </a:rPr>
                <a:t>First challenge</a:t>
              </a:r>
              <a:r>
                <a:rPr lang="en-US" sz="2400" b="1" dirty="0" smtClean="0">
                  <a:solidFill>
                    <a:schemeClr val="tx2"/>
                  </a:solidFill>
                </a:rPr>
                <a:t>: </a:t>
              </a:r>
              <a:r>
                <a:rPr lang="en-US" sz="2400" b="1" u="sng" dirty="0" smtClean="0">
                  <a:solidFill>
                    <a:schemeClr val="tx2"/>
                  </a:solidFill>
                </a:rPr>
                <a:t>development of the Quality and Assurance </a:t>
              </a:r>
              <a:r>
                <a:rPr lang="en-US" sz="2400" b="1" u="sng" dirty="0">
                  <a:solidFill>
                    <a:schemeClr val="tx2"/>
                  </a:solidFill>
                </a:rPr>
                <a:t>Plan </a:t>
              </a:r>
              <a:r>
                <a:rPr lang="en-US" sz="2400" b="1" u="sng" dirty="0" smtClean="0">
                  <a:solidFill>
                    <a:schemeClr val="tx2"/>
                  </a:solidFill>
                </a:rPr>
                <a:t>by the Quality </a:t>
              </a:r>
              <a:r>
                <a:rPr lang="en-US" sz="2400" b="1" u="sng" dirty="0">
                  <a:solidFill>
                    <a:schemeClr val="tx2"/>
                  </a:solidFill>
                </a:rPr>
                <a:t>Assurance Committee (</a:t>
              </a:r>
              <a:r>
                <a:rPr lang="en-US" sz="2400" b="1" u="sng" dirty="0" err="1">
                  <a:solidFill>
                    <a:schemeClr val="tx2"/>
                  </a:solidFill>
                </a:rPr>
                <a:t>QAC</a:t>
              </a:r>
              <a:r>
                <a:rPr lang="en-US" sz="2400" b="1" u="sng" dirty="0">
                  <a:solidFill>
                    <a:schemeClr val="tx2"/>
                  </a:solidFill>
                </a:rPr>
                <a:t>)</a:t>
              </a:r>
              <a:r>
                <a:rPr lang="en-US" sz="2400" b="1" dirty="0">
                  <a:solidFill>
                    <a:schemeClr val="tx2"/>
                  </a:solidFill>
                </a:rPr>
                <a:t> </a:t>
              </a:r>
              <a:r>
                <a:rPr lang="en-US" b="1" dirty="0" smtClean="0">
                  <a:solidFill>
                    <a:schemeClr val="tx2"/>
                  </a:solidFill>
                </a:rPr>
                <a:t>(14.04.2019!)</a:t>
              </a:r>
            </a:p>
            <a:p>
              <a:pPr marL="285750" indent="-285750" algn="just">
                <a:lnSpc>
                  <a:spcPct val="110000"/>
                </a:lnSpc>
                <a:spcBef>
                  <a:spcPts val="1200"/>
                </a:spcBef>
                <a:buFont typeface="Wingdings" panose="05000000000000000000" pitchFamily="2" charset="2"/>
                <a:buChar char="ü"/>
              </a:pPr>
              <a:endParaRPr lang="en-US" b="1" dirty="0">
                <a:solidFill>
                  <a:schemeClr val="tx2"/>
                </a:solidFill>
              </a:endParaRPr>
            </a:p>
            <a:p>
              <a:pPr marL="285750" indent="-285750" algn="just">
                <a:lnSpc>
                  <a:spcPct val="120000"/>
                </a:lnSpc>
                <a:spcBef>
                  <a:spcPts val="600"/>
                </a:spcBef>
                <a:buFont typeface="Arial" panose="020B0604020202020204" pitchFamily="34" charset="0"/>
                <a:buChar char="•"/>
              </a:pPr>
              <a:r>
                <a:rPr lang="en-US" b="1" dirty="0" smtClean="0">
                  <a:solidFill>
                    <a:schemeClr val="tx2"/>
                  </a:solidFill>
                </a:rPr>
                <a:t>Standards </a:t>
              </a:r>
              <a:r>
                <a:rPr lang="en-US" b="1" dirty="0">
                  <a:solidFill>
                    <a:schemeClr val="tx2"/>
                  </a:solidFill>
                </a:rPr>
                <a:t>and Guidelines for Quality Assurance in the European Higher Education Area, developed by </a:t>
              </a:r>
              <a:r>
                <a:rPr lang="en-US" b="1" dirty="0" err="1">
                  <a:solidFill>
                    <a:schemeClr val="tx2"/>
                  </a:solidFill>
                </a:rPr>
                <a:t>ENQA</a:t>
              </a:r>
              <a:r>
                <a:rPr lang="en-US" b="1" dirty="0">
                  <a:solidFill>
                    <a:schemeClr val="tx2"/>
                  </a:solidFill>
                </a:rPr>
                <a:t> (European Association for Quality Assurance in Higher Education), adopted by the Bologna Process Ministers in 2005, will be taken as reference, as well as the key quality assurance principle of continuous improvement.</a:t>
              </a:r>
              <a:endParaRPr lang="pt-PT" b="1" dirty="0">
                <a:solidFill>
                  <a:schemeClr val="tx2"/>
                </a:solidFill>
              </a:endParaRPr>
            </a:p>
            <a:p>
              <a:pPr marL="285750" indent="-285750" algn="just">
                <a:lnSpc>
                  <a:spcPct val="120000"/>
                </a:lnSpc>
                <a:spcBef>
                  <a:spcPts val="600"/>
                </a:spcBef>
                <a:buFont typeface="Arial" panose="020B0604020202020204" pitchFamily="34" charset="0"/>
                <a:buChar char="•"/>
              </a:pPr>
              <a:r>
                <a:rPr lang="en-US" b="1" dirty="0">
                  <a:solidFill>
                    <a:schemeClr val="tx2"/>
                  </a:solidFill>
                </a:rPr>
                <a:t>Project success indicators specified in the Logical Framework Matrix (</a:t>
              </a:r>
              <a:r>
                <a:rPr lang="en-US" b="1" dirty="0" err="1">
                  <a:solidFill>
                    <a:schemeClr val="tx2"/>
                  </a:solidFill>
                </a:rPr>
                <a:t>LFM</a:t>
              </a:r>
              <a:r>
                <a:rPr lang="en-US" b="1" dirty="0">
                  <a:solidFill>
                    <a:schemeClr val="tx2"/>
                  </a:solidFill>
                </a:rPr>
                <a:t>) and short and long term impact indicators specified in section G of this proposal will be used as a basis for continuous evaluation of the progress of the SWARM </a:t>
              </a:r>
              <a:r>
                <a:rPr lang="en-US" b="1" dirty="0" smtClean="0">
                  <a:solidFill>
                    <a:schemeClr val="tx2"/>
                  </a:solidFill>
                </a:rPr>
                <a:t>project.</a:t>
              </a:r>
              <a:endParaRPr lang="en-US" b="1" dirty="0">
                <a:solidFill>
                  <a:schemeClr val="tx2"/>
                </a:solidFill>
              </a:endParaRPr>
            </a:p>
          </p:txBody>
        </p:sp>
        <p:sp>
          <p:nvSpPr>
            <p:cNvPr id="12" name="Subtitle 2"/>
            <p:cNvSpPr txBox="1">
              <a:spLocks/>
            </p:cNvSpPr>
            <p:nvPr/>
          </p:nvSpPr>
          <p:spPr>
            <a:xfrm>
              <a:off x="1600200" y="986135"/>
              <a:ext cx="5943600" cy="461665"/>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pt-PT" sz="2400" b="1" dirty="0" err="1"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WP5</a:t>
              </a:r>
              <a:r>
                <a:rPr lang="pt-PT" sz="2400"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 </a:t>
              </a:r>
              <a:r>
                <a:rPr lang="pt-PT" sz="2000"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a:t>
              </a:r>
              <a:r>
                <a:rPr lang="pt-PT" sz="2000" b="1" dirty="0" err="1"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according</a:t>
              </a:r>
              <a:r>
                <a:rPr lang="pt-PT" sz="2000"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 to </a:t>
              </a:r>
              <a:r>
                <a:rPr lang="pt-PT" sz="2000" b="1" dirty="0" err="1"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the</a:t>
              </a:r>
              <a:r>
                <a:rPr lang="pt-PT" sz="2000"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 </a:t>
              </a:r>
              <a:r>
                <a:rPr lang="pt-PT" sz="2000" b="1" dirty="0" err="1"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proposal</a:t>
              </a:r>
              <a:r>
                <a:rPr lang="pt-PT" sz="2000"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a:t>
              </a:r>
              <a:r>
                <a:rPr lang="pt-PT" sz="2400"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a:t>
              </a:r>
              <a:endParaRPr lang="bs-Latn-BA" sz="2400" b="1" dirty="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endParaRPr>
            </a:p>
          </p:txBody>
        </p:sp>
        <p:pic>
          <p:nvPicPr>
            <p:cNvPr id="14" name="Picture 13"/>
            <p:cNvPicPr>
              <a:picLocks noChangeAspect="1"/>
            </p:cNvPicPr>
            <p:nvPr/>
          </p:nvPicPr>
          <p:blipFill rotWithShape="1">
            <a:blip r:embed="rId6" cstate="print">
              <a:extLst>
                <a:ext uri="{28A0092B-C50C-407E-A947-70E740481C1C}">
                  <a14:useLocalDpi xmlns:a14="http://schemas.microsoft.com/office/drawing/2010/main" val="0"/>
                </a:ext>
              </a:extLst>
            </a:blip>
            <a:srcRect l="20098" t="33089" r="20100" b="32879"/>
            <a:stretch/>
          </p:blipFill>
          <p:spPr>
            <a:xfrm>
              <a:off x="8296747" y="600547"/>
              <a:ext cx="631647" cy="254123"/>
            </a:xfrm>
            <a:prstGeom prst="rect">
              <a:avLst/>
            </a:prstGeom>
          </p:spPr>
        </p:pic>
      </p:grpSp>
    </p:spTree>
    <p:extLst>
      <p:ext uri="{BB962C8B-B14F-4D97-AF65-F5344CB8AC3E}">
        <p14:creationId xmlns:p14="http://schemas.microsoft.com/office/powerpoint/2010/main" val="41365855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grpSp>
        <p:nvGrpSpPr>
          <p:cNvPr id="3" name="Group 2"/>
          <p:cNvGrpSpPr/>
          <p:nvPr/>
        </p:nvGrpSpPr>
        <p:grpSpPr>
          <a:xfrm>
            <a:off x="533400" y="600547"/>
            <a:ext cx="8394994" cy="3968236"/>
            <a:chOff x="533400" y="600547"/>
            <a:chExt cx="8394994" cy="3968236"/>
          </a:xfrm>
        </p:grpSpPr>
        <p:sp>
          <p:nvSpPr>
            <p:cNvPr id="9" name="TextBox 8"/>
            <p:cNvSpPr txBox="1"/>
            <p:nvPr/>
          </p:nvSpPr>
          <p:spPr>
            <a:xfrm>
              <a:off x="533400" y="1447800"/>
              <a:ext cx="8153400" cy="3120983"/>
            </a:xfrm>
            <a:prstGeom prst="rect">
              <a:avLst/>
            </a:prstGeom>
            <a:noFill/>
          </p:spPr>
          <p:txBody>
            <a:bodyPr wrap="square" rtlCol="0">
              <a:spAutoFit/>
            </a:bodyPr>
            <a:lstStyle>
              <a:defPPr>
                <a:defRPr lang="en-US"/>
              </a:defPPr>
              <a:lvl1pPr marL="285750" indent="-285750" algn="just">
                <a:lnSpc>
                  <a:spcPct val="110000"/>
                </a:lnSpc>
                <a:spcBef>
                  <a:spcPts val="1200"/>
                </a:spcBef>
                <a:buFont typeface="Wingdings" panose="05000000000000000000" pitchFamily="2" charset="2"/>
                <a:buChar char="ü"/>
                <a:defRPr b="1">
                  <a:solidFill>
                    <a:schemeClr val="tx2"/>
                  </a:solidFill>
                </a:defRPr>
              </a:lvl1pPr>
            </a:lstStyle>
            <a:p>
              <a:pPr>
                <a:spcBef>
                  <a:spcPts val="600"/>
                </a:spcBef>
              </a:pPr>
              <a:r>
                <a:rPr lang="en-GB" sz="2000" dirty="0" smtClean="0">
                  <a:effectLst>
                    <a:outerShdw blurRad="38100" dist="38100" dir="2700000" algn="tl">
                      <a:srgbClr val="000000">
                        <a:alpha val="43137"/>
                      </a:srgbClr>
                    </a:outerShdw>
                  </a:effectLst>
                </a:rPr>
                <a:t>Assumptions (success of the WP)</a:t>
              </a:r>
              <a:r>
                <a:rPr lang="en-GB" dirty="0" smtClean="0"/>
                <a:t>:</a:t>
              </a:r>
              <a:endParaRPr lang="pt-PT" dirty="0"/>
            </a:p>
            <a:p>
              <a:pPr marL="361950" indent="0">
                <a:spcBef>
                  <a:spcPts val="600"/>
                </a:spcBef>
                <a:buNone/>
              </a:pPr>
              <a:r>
                <a:rPr lang="en-GB" dirty="0"/>
                <a:t>- Availability of </a:t>
              </a:r>
              <a:r>
                <a:rPr lang="en-GB" dirty="0" err="1"/>
                <a:t>HEI</a:t>
              </a:r>
              <a:r>
                <a:rPr lang="en-GB" dirty="0"/>
                <a:t> staff members with relevant qualifications. </a:t>
              </a:r>
              <a:endParaRPr lang="pt-PT" dirty="0"/>
            </a:p>
            <a:p>
              <a:pPr marL="361950" indent="0">
                <a:spcBef>
                  <a:spcPts val="600"/>
                </a:spcBef>
                <a:buNone/>
              </a:pPr>
              <a:r>
                <a:rPr lang="en-GB" dirty="0"/>
                <a:t>- Sufficient capacity for quality control and monitoring.</a:t>
              </a:r>
              <a:endParaRPr lang="pt-PT" dirty="0"/>
            </a:p>
            <a:p>
              <a:pPr marL="361950" indent="0">
                <a:spcBef>
                  <a:spcPts val="600"/>
                </a:spcBef>
                <a:buNone/>
              </a:pPr>
              <a:r>
                <a:rPr lang="en-GB" dirty="0"/>
                <a:t>- Accurate and reliable reports on project realization.</a:t>
              </a:r>
              <a:endParaRPr lang="pt-PT" dirty="0"/>
            </a:p>
            <a:p>
              <a:pPr marL="361950" indent="0">
                <a:spcBef>
                  <a:spcPts val="600"/>
                </a:spcBef>
                <a:buNone/>
              </a:pPr>
              <a:r>
                <a:rPr lang="en-GB" dirty="0"/>
                <a:t>- Understanding of quality control procedures importance.</a:t>
              </a:r>
              <a:endParaRPr lang="pt-PT" dirty="0"/>
            </a:p>
            <a:p>
              <a:pPr>
                <a:spcBef>
                  <a:spcPts val="600"/>
                </a:spcBef>
              </a:pPr>
              <a:r>
                <a:rPr lang="en-GB" sz="2000" dirty="0" smtClean="0">
                  <a:effectLst>
                    <a:outerShdw blurRad="38100" dist="38100" dir="2700000" algn="tl">
                      <a:srgbClr val="000000">
                        <a:alpha val="43137"/>
                      </a:srgbClr>
                    </a:outerShdw>
                  </a:effectLst>
                </a:rPr>
                <a:t>Risks (failure of the WP)</a:t>
              </a:r>
              <a:r>
                <a:rPr lang="en-GB" dirty="0" smtClean="0"/>
                <a:t>:</a:t>
              </a:r>
              <a:endParaRPr lang="pt-PT" dirty="0"/>
            </a:p>
            <a:p>
              <a:pPr marL="361950" indent="0">
                <a:spcBef>
                  <a:spcPts val="600"/>
                </a:spcBef>
                <a:buNone/>
              </a:pPr>
              <a:r>
                <a:rPr lang="en-GB" dirty="0" smtClean="0"/>
                <a:t>- Incomprehensibility </a:t>
              </a:r>
              <a:r>
                <a:rPr lang="en-GB" dirty="0"/>
                <a:t>of partners the importance of project quality monitoring.</a:t>
              </a:r>
              <a:endParaRPr lang="pt-PT" dirty="0"/>
            </a:p>
            <a:p>
              <a:pPr marL="361950" indent="0">
                <a:spcBef>
                  <a:spcPts val="600"/>
                </a:spcBef>
                <a:buNone/>
              </a:pPr>
              <a:r>
                <a:rPr lang="en-GB" dirty="0" smtClean="0"/>
                <a:t>- In-promptness </a:t>
              </a:r>
              <a:r>
                <a:rPr lang="en-GB" dirty="0"/>
                <a:t>of partners reporting</a:t>
              </a:r>
              <a:endParaRPr lang="en-US" dirty="0"/>
            </a:p>
          </p:txBody>
        </p:sp>
        <p:sp>
          <p:nvSpPr>
            <p:cNvPr id="12" name="Subtitle 2"/>
            <p:cNvSpPr txBox="1">
              <a:spLocks/>
            </p:cNvSpPr>
            <p:nvPr/>
          </p:nvSpPr>
          <p:spPr>
            <a:xfrm>
              <a:off x="1600200" y="986135"/>
              <a:ext cx="5943600" cy="461665"/>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pt-PT" sz="2400" b="1" dirty="0" err="1"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WP5</a:t>
              </a:r>
              <a:r>
                <a:rPr lang="pt-PT" sz="2400"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 </a:t>
              </a:r>
              <a:r>
                <a:rPr lang="pt-PT" sz="2000"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a:t>
              </a:r>
              <a:r>
                <a:rPr lang="pt-PT" sz="2000" b="1" dirty="0" err="1"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according</a:t>
              </a:r>
              <a:r>
                <a:rPr lang="pt-PT" sz="2000"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 to </a:t>
              </a:r>
              <a:r>
                <a:rPr lang="pt-PT" sz="2000" b="1" dirty="0" err="1"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the</a:t>
              </a:r>
              <a:r>
                <a:rPr lang="pt-PT" sz="2000"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 </a:t>
              </a:r>
              <a:r>
                <a:rPr lang="pt-PT" sz="2000" b="1" dirty="0" err="1"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proposal</a:t>
              </a:r>
              <a:r>
                <a:rPr lang="pt-PT" sz="2000"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a:t>
              </a:r>
              <a:r>
                <a:rPr lang="pt-PT" sz="2400"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a:t>
              </a:r>
              <a:endParaRPr lang="bs-Latn-BA" sz="2400" b="1" dirty="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endParaRPr>
            </a:p>
          </p:txBody>
        </p:sp>
        <p:pic>
          <p:nvPicPr>
            <p:cNvPr id="14" name="Picture 13"/>
            <p:cNvPicPr>
              <a:picLocks noChangeAspect="1"/>
            </p:cNvPicPr>
            <p:nvPr/>
          </p:nvPicPr>
          <p:blipFill rotWithShape="1">
            <a:blip r:embed="rId6" cstate="print">
              <a:extLst>
                <a:ext uri="{28A0092B-C50C-407E-A947-70E740481C1C}">
                  <a14:useLocalDpi xmlns:a14="http://schemas.microsoft.com/office/drawing/2010/main" val="0"/>
                </a:ext>
              </a:extLst>
            </a:blip>
            <a:srcRect l="20098" t="33089" r="20100" b="32879"/>
            <a:stretch/>
          </p:blipFill>
          <p:spPr>
            <a:xfrm>
              <a:off x="8296747" y="600547"/>
              <a:ext cx="631647" cy="254123"/>
            </a:xfrm>
            <a:prstGeom prst="rect">
              <a:avLst/>
            </a:prstGeom>
          </p:spPr>
        </p:pic>
      </p:grpSp>
    </p:spTree>
    <p:extLst>
      <p:ext uri="{BB962C8B-B14F-4D97-AF65-F5344CB8AC3E}">
        <p14:creationId xmlns:p14="http://schemas.microsoft.com/office/powerpoint/2010/main" val="32660625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grpSp>
        <p:nvGrpSpPr>
          <p:cNvPr id="3" name="Group 2"/>
          <p:cNvGrpSpPr/>
          <p:nvPr/>
        </p:nvGrpSpPr>
        <p:grpSpPr>
          <a:xfrm>
            <a:off x="533400" y="600547"/>
            <a:ext cx="8458200" cy="5400382"/>
            <a:chOff x="533400" y="600547"/>
            <a:chExt cx="8458200" cy="5400382"/>
          </a:xfrm>
        </p:grpSpPr>
        <p:sp>
          <p:nvSpPr>
            <p:cNvPr id="9" name="TextBox 8"/>
            <p:cNvSpPr txBox="1"/>
            <p:nvPr/>
          </p:nvSpPr>
          <p:spPr>
            <a:xfrm>
              <a:off x="533400" y="1447800"/>
              <a:ext cx="8153400" cy="3136243"/>
            </a:xfrm>
            <a:prstGeom prst="rect">
              <a:avLst/>
            </a:prstGeom>
            <a:noFill/>
          </p:spPr>
          <p:txBody>
            <a:bodyPr wrap="square" rtlCol="0">
              <a:spAutoFit/>
            </a:bodyPr>
            <a:lstStyle>
              <a:defPPr>
                <a:defRPr lang="en-US"/>
              </a:defPPr>
              <a:lvl1pPr marL="285750" indent="-285750" algn="just">
                <a:lnSpc>
                  <a:spcPct val="110000"/>
                </a:lnSpc>
                <a:spcBef>
                  <a:spcPts val="1200"/>
                </a:spcBef>
                <a:buFont typeface="Wingdings" panose="05000000000000000000" pitchFamily="2" charset="2"/>
                <a:buChar char="ü"/>
                <a:defRPr b="1">
                  <a:solidFill>
                    <a:schemeClr val="tx2"/>
                  </a:solidFill>
                </a:defRPr>
              </a:lvl1pPr>
            </a:lstStyle>
            <a:p>
              <a:pPr>
                <a:spcBef>
                  <a:spcPts val="600"/>
                </a:spcBef>
              </a:pPr>
              <a:r>
                <a:rPr lang="en-US" sz="2000" dirty="0">
                  <a:solidFill>
                    <a:schemeClr val="bg1">
                      <a:lumMod val="50000"/>
                    </a:schemeClr>
                  </a:solidFill>
                  <a:effectLst>
                    <a:outerShdw blurRad="38100" dist="38100" dir="2700000" algn="tl">
                      <a:srgbClr val="000000">
                        <a:alpha val="43137"/>
                      </a:srgbClr>
                    </a:outerShdw>
                  </a:effectLst>
                </a:rPr>
                <a:t>Assumptions (success of the WP</a:t>
              </a:r>
              <a:r>
                <a:rPr lang="en-US" sz="2000" dirty="0" smtClean="0">
                  <a:solidFill>
                    <a:schemeClr val="bg1">
                      <a:lumMod val="50000"/>
                    </a:schemeClr>
                  </a:solidFill>
                  <a:effectLst>
                    <a:outerShdw blurRad="38100" dist="38100" dir="2700000" algn="tl">
                      <a:srgbClr val="000000">
                        <a:alpha val="43137"/>
                      </a:srgbClr>
                    </a:outerShdw>
                  </a:effectLst>
                </a:rPr>
                <a:t>):</a:t>
              </a:r>
              <a:endParaRPr lang="pt-PT" dirty="0">
                <a:solidFill>
                  <a:schemeClr val="bg1">
                    <a:lumMod val="50000"/>
                  </a:schemeClr>
                </a:solidFill>
              </a:endParaRPr>
            </a:p>
            <a:p>
              <a:pPr marL="361950" indent="0">
                <a:spcBef>
                  <a:spcPts val="600"/>
                </a:spcBef>
                <a:buNone/>
              </a:pPr>
              <a:r>
                <a:rPr lang="en-GB" dirty="0">
                  <a:solidFill>
                    <a:schemeClr val="bg1">
                      <a:lumMod val="50000"/>
                    </a:schemeClr>
                  </a:solidFill>
                </a:rPr>
                <a:t>- Availability of </a:t>
              </a:r>
              <a:r>
                <a:rPr lang="en-GB" dirty="0" err="1">
                  <a:solidFill>
                    <a:schemeClr val="bg1">
                      <a:lumMod val="50000"/>
                    </a:schemeClr>
                  </a:solidFill>
                </a:rPr>
                <a:t>HEI</a:t>
              </a:r>
              <a:r>
                <a:rPr lang="en-GB" dirty="0">
                  <a:solidFill>
                    <a:schemeClr val="bg1">
                      <a:lumMod val="50000"/>
                    </a:schemeClr>
                  </a:solidFill>
                </a:rPr>
                <a:t> staff members with relevant qualifications. </a:t>
              </a:r>
              <a:endParaRPr lang="pt-PT" dirty="0">
                <a:solidFill>
                  <a:schemeClr val="bg1">
                    <a:lumMod val="50000"/>
                  </a:schemeClr>
                </a:solidFill>
              </a:endParaRPr>
            </a:p>
            <a:p>
              <a:pPr marL="361950" indent="0">
                <a:spcBef>
                  <a:spcPts val="600"/>
                </a:spcBef>
                <a:buNone/>
              </a:pPr>
              <a:r>
                <a:rPr lang="en-GB" dirty="0">
                  <a:solidFill>
                    <a:schemeClr val="bg1">
                      <a:lumMod val="50000"/>
                    </a:schemeClr>
                  </a:solidFill>
                </a:rPr>
                <a:t>- Sufficient capacity for quality control and monitoring.</a:t>
              </a:r>
              <a:endParaRPr lang="pt-PT" dirty="0">
                <a:solidFill>
                  <a:schemeClr val="bg1">
                    <a:lumMod val="50000"/>
                  </a:schemeClr>
                </a:solidFill>
              </a:endParaRPr>
            </a:p>
            <a:p>
              <a:pPr marL="361950" indent="0">
                <a:spcBef>
                  <a:spcPts val="600"/>
                </a:spcBef>
                <a:buNone/>
              </a:pPr>
              <a:r>
                <a:rPr lang="en-GB" dirty="0">
                  <a:solidFill>
                    <a:schemeClr val="bg1">
                      <a:lumMod val="50000"/>
                    </a:schemeClr>
                  </a:solidFill>
                </a:rPr>
                <a:t>- Accurate and reliable reports on project realization.</a:t>
              </a:r>
              <a:endParaRPr lang="pt-PT" dirty="0">
                <a:solidFill>
                  <a:schemeClr val="bg1">
                    <a:lumMod val="50000"/>
                  </a:schemeClr>
                </a:solidFill>
              </a:endParaRPr>
            </a:p>
            <a:p>
              <a:pPr marL="361950" indent="0">
                <a:spcBef>
                  <a:spcPts val="600"/>
                </a:spcBef>
                <a:buNone/>
              </a:pPr>
              <a:r>
                <a:rPr lang="en-GB" dirty="0">
                  <a:solidFill>
                    <a:schemeClr val="bg1">
                      <a:lumMod val="50000"/>
                    </a:schemeClr>
                  </a:solidFill>
                </a:rPr>
                <a:t>- Understanding of quality control procedures importance.</a:t>
              </a:r>
              <a:endParaRPr lang="pt-PT" dirty="0">
                <a:solidFill>
                  <a:schemeClr val="bg1">
                    <a:lumMod val="50000"/>
                  </a:schemeClr>
                </a:solidFill>
              </a:endParaRPr>
            </a:p>
            <a:p>
              <a:pPr>
                <a:spcBef>
                  <a:spcPts val="600"/>
                </a:spcBef>
              </a:pPr>
              <a:r>
                <a:rPr lang="en-US" sz="2000" dirty="0">
                  <a:solidFill>
                    <a:schemeClr val="bg1">
                      <a:lumMod val="50000"/>
                    </a:schemeClr>
                  </a:solidFill>
                  <a:effectLst>
                    <a:outerShdw blurRad="38100" dist="38100" dir="2700000" algn="tl">
                      <a:srgbClr val="000000">
                        <a:alpha val="43137"/>
                      </a:srgbClr>
                    </a:outerShdw>
                  </a:effectLst>
                </a:rPr>
                <a:t>Risks (failure of the WP)</a:t>
              </a:r>
              <a:r>
                <a:rPr lang="en-GB" dirty="0" smtClean="0">
                  <a:solidFill>
                    <a:schemeClr val="bg1">
                      <a:lumMod val="50000"/>
                    </a:schemeClr>
                  </a:solidFill>
                </a:rPr>
                <a:t>:</a:t>
              </a:r>
              <a:endParaRPr lang="pt-PT" dirty="0">
                <a:solidFill>
                  <a:schemeClr val="bg1">
                    <a:lumMod val="50000"/>
                  </a:schemeClr>
                </a:solidFill>
              </a:endParaRPr>
            </a:p>
            <a:p>
              <a:pPr marL="361950" indent="0">
                <a:spcBef>
                  <a:spcPts val="600"/>
                </a:spcBef>
                <a:buNone/>
              </a:pPr>
              <a:r>
                <a:rPr lang="en-GB" dirty="0" smtClean="0">
                  <a:solidFill>
                    <a:schemeClr val="bg1">
                      <a:lumMod val="50000"/>
                    </a:schemeClr>
                  </a:solidFill>
                </a:rPr>
                <a:t>- Incomprehensibility </a:t>
              </a:r>
              <a:r>
                <a:rPr lang="en-GB" dirty="0">
                  <a:solidFill>
                    <a:schemeClr val="bg1">
                      <a:lumMod val="50000"/>
                    </a:schemeClr>
                  </a:solidFill>
                </a:rPr>
                <a:t>of partners the importance of project quality monitoring.</a:t>
              </a:r>
              <a:endParaRPr lang="pt-PT" dirty="0">
                <a:solidFill>
                  <a:schemeClr val="bg1">
                    <a:lumMod val="50000"/>
                  </a:schemeClr>
                </a:solidFill>
              </a:endParaRPr>
            </a:p>
            <a:p>
              <a:pPr marL="361950" indent="0">
                <a:spcBef>
                  <a:spcPts val="600"/>
                </a:spcBef>
                <a:buNone/>
              </a:pPr>
              <a:r>
                <a:rPr lang="en-GB" dirty="0" smtClean="0">
                  <a:solidFill>
                    <a:schemeClr val="bg1">
                      <a:lumMod val="50000"/>
                    </a:schemeClr>
                  </a:solidFill>
                </a:rPr>
                <a:t>- In-promptness </a:t>
              </a:r>
              <a:r>
                <a:rPr lang="en-GB" dirty="0">
                  <a:solidFill>
                    <a:schemeClr val="bg1">
                      <a:lumMod val="50000"/>
                    </a:schemeClr>
                  </a:solidFill>
                </a:rPr>
                <a:t>of partners reporting</a:t>
              </a:r>
              <a:endParaRPr lang="en-US" dirty="0">
                <a:solidFill>
                  <a:schemeClr val="bg1">
                    <a:lumMod val="50000"/>
                  </a:schemeClr>
                </a:solidFill>
              </a:endParaRPr>
            </a:p>
          </p:txBody>
        </p:sp>
        <p:sp>
          <p:nvSpPr>
            <p:cNvPr id="12" name="Subtitle 2"/>
            <p:cNvSpPr txBox="1">
              <a:spLocks/>
            </p:cNvSpPr>
            <p:nvPr/>
          </p:nvSpPr>
          <p:spPr>
            <a:xfrm>
              <a:off x="1600200" y="986135"/>
              <a:ext cx="5943600" cy="461665"/>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pt-PT" sz="2400" b="1" dirty="0" err="1"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WP5</a:t>
              </a:r>
              <a:r>
                <a:rPr lang="pt-PT" sz="2400"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 </a:t>
              </a:r>
              <a:r>
                <a:rPr lang="pt-PT" sz="2000"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a:t>
              </a:r>
              <a:r>
                <a:rPr lang="pt-PT" sz="2000" b="1" dirty="0" err="1"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according</a:t>
              </a:r>
              <a:r>
                <a:rPr lang="pt-PT" sz="2000"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 to </a:t>
              </a:r>
              <a:r>
                <a:rPr lang="pt-PT" sz="2000" b="1" dirty="0" err="1"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the</a:t>
              </a:r>
              <a:r>
                <a:rPr lang="pt-PT" sz="2000"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 </a:t>
              </a:r>
              <a:r>
                <a:rPr lang="pt-PT" sz="2000" b="1" dirty="0" err="1"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proposal</a:t>
              </a:r>
              <a:r>
                <a:rPr lang="pt-PT" sz="2000"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a:t>
              </a:r>
              <a:r>
                <a:rPr lang="pt-PT" sz="2400"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a:t>
              </a:r>
              <a:endParaRPr lang="bs-Latn-BA" sz="2400" b="1" dirty="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endParaRPr>
            </a:p>
          </p:txBody>
        </p:sp>
        <p:sp>
          <p:nvSpPr>
            <p:cNvPr id="13" name="TextBox 12"/>
            <p:cNvSpPr txBox="1"/>
            <p:nvPr/>
          </p:nvSpPr>
          <p:spPr>
            <a:xfrm>
              <a:off x="3200400" y="4800600"/>
              <a:ext cx="5791200" cy="1200329"/>
            </a:xfrm>
            <a:prstGeom prst="rect">
              <a:avLst/>
            </a:prstGeom>
            <a:solidFill>
              <a:schemeClr val="accent1">
                <a:lumMod val="20000"/>
                <a:lumOff val="80000"/>
              </a:schemeClr>
            </a:solidFill>
          </p:spPr>
          <p:txBody>
            <a:bodyPr wrap="square" rtlCol="0">
              <a:spAutoFit/>
            </a:bodyPr>
            <a:lstStyle/>
            <a:p>
              <a:pPr algn="ctr"/>
              <a:r>
                <a:rPr lang="en-GB" sz="2400" b="1" dirty="0" smtClean="0">
                  <a:solidFill>
                    <a:schemeClr val="tx2"/>
                  </a:solidFill>
                  <a:effectLst>
                    <a:outerShdw blurRad="38100" dist="38100" dir="2700000" algn="tl">
                      <a:srgbClr val="000000">
                        <a:alpha val="43137"/>
                      </a:srgbClr>
                    </a:outerShdw>
                  </a:effectLst>
                </a:rPr>
                <a:t>A complete understanding of what is being requested and a strong collaboration and commitment from the partners</a:t>
              </a:r>
              <a:endParaRPr lang="en-GB" sz="2400" b="1" dirty="0">
                <a:solidFill>
                  <a:schemeClr val="tx2"/>
                </a:solidFill>
                <a:effectLst>
                  <a:outerShdw blurRad="38100" dist="38100" dir="2700000" algn="tl">
                    <a:srgbClr val="000000">
                      <a:alpha val="43137"/>
                    </a:srgbClr>
                  </a:outerShdw>
                </a:effectLst>
              </a:endParaRPr>
            </a:p>
          </p:txBody>
        </p:sp>
        <p:sp>
          <p:nvSpPr>
            <p:cNvPr id="2" name="Curved Right Arrow 1"/>
            <p:cNvSpPr/>
            <p:nvPr/>
          </p:nvSpPr>
          <p:spPr>
            <a:xfrm rot="18017327">
              <a:off x="2230951" y="4401116"/>
              <a:ext cx="548197" cy="195208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solidFill>
                  <a:schemeClr val="tx1"/>
                </a:solidFill>
              </a:endParaRPr>
            </a:p>
          </p:txBody>
        </p:sp>
        <p:pic>
          <p:nvPicPr>
            <p:cNvPr id="15" name="Picture 14"/>
            <p:cNvPicPr>
              <a:picLocks noChangeAspect="1"/>
            </p:cNvPicPr>
            <p:nvPr/>
          </p:nvPicPr>
          <p:blipFill rotWithShape="1">
            <a:blip r:embed="rId6" cstate="print">
              <a:extLst>
                <a:ext uri="{28A0092B-C50C-407E-A947-70E740481C1C}">
                  <a14:useLocalDpi xmlns:a14="http://schemas.microsoft.com/office/drawing/2010/main" val="0"/>
                </a:ext>
              </a:extLst>
            </a:blip>
            <a:srcRect l="20098" t="33089" r="20100" b="32879"/>
            <a:stretch/>
          </p:blipFill>
          <p:spPr>
            <a:xfrm>
              <a:off x="8296747" y="600547"/>
              <a:ext cx="631647" cy="254123"/>
            </a:xfrm>
            <a:prstGeom prst="rect">
              <a:avLst/>
            </a:prstGeom>
          </p:spPr>
        </p:pic>
      </p:grpSp>
    </p:spTree>
    <p:extLst>
      <p:ext uri="{BB962C8B-B14F-4D97-AF65-F5344CB8AC3E}">
        <p14:creationId xmlns:p14="http://schemas.microsoft.com/office/powerpoint/2010/main" val="35982999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grpSp>
        <p:nvGrpSpPr>
          <p:cNvPr id="3" name="Group 2"/>
          <p:cNvGrpSpPr/>
          <p:nvPr/>
        </p:nvGrpSpPr>
        <p:grpSpPr>
          <a:xfrm>
            <a:off x="1093987" y="914399"/>
            <a:ext cx="6983213" cy="5230642"/>
            <a:chOff x="1093987" y="914399"/>
            <a:chExt cx="6983213" cy="5230642"/>
          </a:xfrm>
        </p:grpSpPr>
        <p:pic>
          <p:nvPicPr>
            <p:cNvPr id="1030" name="Picture 6" descr="Resultado de imagem para the most beautiful picture of portugal"/>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93987" y="914399"/>
              <a:ext cx="6983213" cy="4648201"/>
            </a:xfrm>
            <a:prstGeom prst="rect">
              <a:avLst/>
            </a:prstGeom>
            <a:noFill/>
            <a:extLst>
              <a:ext uri="{909E8E84-426E-40DD-AFC4-6F175D3DCCD1}">
                <a14:hiddenFill xmlns:a14="http://schemas.microsoft.com/office/drawing/2010/main">
                  <a:solidFill>
                    <a:srgbClr val="FFFFFF"/>
                  </a:solidFill>
                </a14:hiddenFill>
              </a:ext>
            </a:extLst>
          </p:spPr>
        </p:pic>
        <p:sp>
          <p:nvSpPr>
            <p:cNvPr id="15" name="Subtitle 2"/>
            <p:cNvSpPr txBox="1">
              <a:spLocks/>
            </p:cNvSpPr>
            <p:nvPr/>
          </p:nvSpPr>
          <p:spPr>
            <a:xfrm>
              <a:off x="1447800" y="5638800"/>
              <a:ext cx="4114800" cy="461665"/>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GB" sz="2400"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Season Greetings from Portugal!</a:t>
              </a:r>
              <a:endParaRPr lang="en-GB" sz="2400" b="1" dirty="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endParaRPr>
            </a:p>
          </p:txBody>
        </p:sp>
        <p:pic>
          <p:nvPicPr>
            <p:cNvPr id="16" name="Picture 15"/>
            <p:cNvPicPr>
              <a:picLocks noChangeAspect="1"/>
            </p:cNvPicPr>
            <p:nvPr/>
          </p:nvPicPr>
          <p:blipFill rotWithShape="1">
            <a:blip r:embed="rId7" cstate="print">
              <a:extLst>
                <a:ext uri="{28A0092B-C50C-407E-A947-70E740481C1C}">
                  <a14:useLocalDpi xmlns:a14="http://schemas.microsoft.com/office/drawing/2010/main" val="0"/>
                </a:ext>
              </a:extLst>
            </a:blip>
            <a:srcRect l="20098" t="33089" r="20100" b="32879"/>
            <a:stretch/>
          </p:blipFill>
          <p:spPr>
            <a:xfrm>
              <a:off x="6172200" y="5685192"/>
              <a:ext cx="1143000" cy="459849"/>
            </a:xfrm>
            <a:prstGeom prst="rect">
              <a:avLst/>
            </a:prstGeom>
          </p:spPr>
        </p:pic>
      </p:grpSp>
    </p:spTree>
    <p:extLst>
      <p:ext uri="{BB962C8B-B14F-4D97-AF65-F5344CB8AC3E}">
        <p14:creationId xmlns:p14="http://schemas.microsoft.com/office/powerpoint/2010/main" val="1026676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TotalTime>
  <Words>642</Words>
  <Application>Microsoft Office PowerPoint</Application>
  <PresentationFormat>On-screen Show (4:3)</PresentationFormat>
  <Paragraphs>62</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Milan</dc:creator>
  <cp:lastModifiedBy>Windows User</cp:lastModifiedBy>
  <cp:revision>21</cp:revision>
  <dcterms:created xsi:type="dcterms:W3CDTF">2006-08-16T00:00:00Z</dcterms:created>
  <dcterms:modified xsi:type="dcterms:W3CDTF">2018-12-21T00:38:25Z</dcterms:modified>
</cp:coreProperties>
</file>